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4"/>
  </p:sldMasterIdLst>
  <p:notesMasterIdLst>
    <p:notesMasterId r:id="rId20"/>
  </p:notesMasterIdLst>
  <p:sldIdLst>
    <p:sldId id="256" r:id="rId5"/>
    <p:sldId id="286" r:id="rId6"/>
    <p:sldId id="284" r:id="rId7"/>
    <p:sldId id="277" r:id="rId8"/>
    <p:sldId id="287" r:id="rId9"/>
    <p:sldId id="257" r:id="rId10"/>
    <p:sldId id="273" r:id="rId11"/>
    <p:sldId id="272" r:id="rId12"/>
    <p:sldId id="285" r:id="rId13"/>
    <p:sldId id="274" r:id="rId14"/>
    <p:sldId id="281" r:id="rId15"/>
    <p:sldId id="280" r:id="rId16"/>
    <p:sldId id="282" r:id="rId17"/>
    <p:sldId id="283" r:id="rId18"/>
    <p:sldId id="278" r:id="rId19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latinLnBrk="0">
              <a:defRPr lang="fr-FR" sz="1300"/>
            </a:lvl1pPr>
          </a:lstStyle>
          <a:p>
            <a:fld id="{6DCC9987-AE10-4685-9B5B-4577F1D5BB4C}" type="datetimeFigureOut">
              <a:rPr lang="fr-FR"/>
              <a:pPr/>
              <a:t>20/06/2024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90"/>
            <a:ext cx="5511800" cy="4508422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latinLnBrk="0">
              <a:defRPr lang="fr-FR"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latinLnBrk="0">
              <a:defRPr lang="fr-FR" sz="1300"/>
            </a:lvl1pPr>
          </a:lstStyle>
          <a:p>
            <a:fld id="{77D8454A-404F-4DF1-8F43-7DDF83BF3B63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fr-FR" sz="4400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fr-FR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fr-FR" sz="1000"/>
            </a:lvl1pPr>
          </a:lstStyle>
          <a:p>
            <a:fld id="{71BF1CCF-7666-4D44-83CF-B1D9081B196F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fr-FR" sz="1100"/>
            </a:lvl1pPr>
          </a:lstStyle>
          <a:p>
            <a:r>
              <a:rPr lang="fr-FR"/>
              <a:t>Votre logo ici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fr-FR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fr-FR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fr-FR"/>
              <a:t>Votre logo 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fr-FR" sz="3600" b="1" cap="none" baseline="0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fr-FR" sz="26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fr-FR" sz="26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fr-FR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fr-FR" sz="1600" b="0">
                <a:solidFill>
                  <a:schemeClr val="tx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fr-FR" sz="1600" b="0">
                <a:solidFill>
                  <a:schemeClr val="tx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fr-FR" sz="2400"/>
            </a:lvl1pPr>
            <a:lvl2pPr algn="l">
              <a:defRPr lang="fr-FR" sz="2000"/>
            </a:lvl2pPr>
            <a:lvl3pPr algn="l">
              <a:defRPr lang="fr-FR" sz="1800"/>
            </a:lvl3pPr>
            <a:lvl4pPr algn="l">
              <a:defRPr lang="fr-FR" sz="1600"/>
            </a:lvl4pPr>
            <a:lvl5pPr algn="l">
              <a:defRPr lang="fr-FR"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 b="0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fr-FR" sz="2900" b="0" cap="all" baseline="0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fr-FR" sz="14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fr-FR" sz="3000"/>
            </a:lvl1pPr>
            <a:lvl2pPr>
              <a:defRPr lang="fr-FR" sz="26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fr-F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fr-FR" sz="3000" b="0" cap="all" baseline="0"/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fr-FR" sz="3200"/>
            </a:lvl1pPr>
          </a:lstStyle>
          <a:p>
            <a:r>
              <a:rPr kumimoji="0"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fr-FR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fr-FR"/>
              <a:pPr/>
              <a:t>20/06/2024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fr-FR"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Votre logo ici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fr-FR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lang="fr-FR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fr-F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hyperlink" Target="https://indre.fff.fr/arbitrage/" TargetMode="External"/><Relationship Id="rId4" Type="http://schemas.openxmlformats.org/officeDocument/2006/relationships/hyperlink" Target="https://www.facebook.com/unaf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6.jpe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rtrand.mouvaux@gmail.com" TargetMode="External"/><Relationship Id="rId2" Type="http://schemas.openxmlformats.org/officeDocument/2006/relationships/hyperlink" Target="mailto:raphael.blin30@sfr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mailto:j.lissonnet@hotmail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57606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nion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ationale des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rbitres de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ootball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912" y="4824584"/>
            <a:ext cx="4392488" cy="1977737"/>
          </a:xfrm>
        </p:spPr>
        <p:txBody>
          <a:bodyPr>
            <a:noAutofit/>
          </a:bodyPr>
          <a:lstStyle/>
          <a:p>
            <a:pPr algn="l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Amitié</a:t>
            </a:r>
          </a:p>
          <a:p>
            <a:pPr algn="l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Solidarité</a:t>
            </a:r>
          </a:p>
          <a:p>
            <a:pPr algn="l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Protection</a:t>
            </a:r>
          </a:p>
          <a:p>
            <a:pPr algn="l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Convivialité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3920" y="860852"/>
            <a:ext cx="8640960" cy="57606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lang="fr-FR" sz="44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Avec et pour les arbitres »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C7E450-AAC4-E157-7478-CAEE470002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312" y="5373216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D6D83C2-DE83-A5D1-0E12-FF6D35D7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955" y="4622936"/>
            <a:ext cx="693881" cy="75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2B836B6-EAEA-9E6F-892F-BF0177091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67" y="4374881"/>
            <a:ext cx="1104901" cy="1136328"/>
          </a:xfrm>
          <a:prstGeom prst="rect">
            <a:avLst/>
          </a:prstGeom>
        </p:spPr>
      </p:pic>
      <p:sp>
        <p:nvSpPr>
          <p:cNvPr id="21" name="AutoShape 4">
            <a:extLst>
              <a:ext uri="{FF2B5EF4-FFF2-40B4-BE49-F238E27FC236}">
                <a16:creationId xmlns:a16="http://schemas.microsoft.com/office/drawing/2014/main" id="{4AD26DD3-5EF7-C712-EDEC-7F4425091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717615"/>
            <a:ext cx="2456656" cy="1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C840F6E3-48F1-535D-E1D3-B7F59460BA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E7123E8-EDB5-13BF-C2A3-A67A8C08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829">
            <a:off x="2678265" y="3203974"/>
            <a:ext cx="3100979" cy="19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21BAAE-E9F9-8079-2A28-71AB778E5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2" y="1727179"/>
            <a:ext cx="2305321" cy="17289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75380A-84E3-8CFD-EE2A-2CD8EA53D4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92" y="1579622"/>
            <a:ext cx="2555776" cy="19168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2"/>
    </mc:Choice>
    <mc:Fallback xmlns="">
      <p:transition spd="slow" advTm="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6480721" cy="110410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c’est aussi…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841" y="1028227"/>
            <a:ext cx="5940152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/>
              <a:t>Avec des animations diversifiées :</a:t>
            </a:r>
          </a:p>
          <a:p>
            <a:pPr marL="64008" indent="0" algn="just">
              <a:buNone/>
            </a:pPr>
            <a:r>
              <a:rPr lang="fr-FR" sz="1400" dirty="0"/>
              <a:t>Prendre du plaisir et tisser des liens d’amitié !</a:t>
            </a:r>
          </a:p>
          <a:p>
            <a:pPr marL="64008" indent="0" algn="just">
              <a:buNone/>
            </a:pPr>
            <a:endParaRPr lang="fr-FR" sz="1200" dirty="0"/>
          </a:p>
          <a:p>
            <a:pPr algn="just"/>
            <a:r>
              <a:rPr lang="fr-FR" sz="2000" b="1" dirty="0"/>
              <a:t>Récompenser les arbitres et les </a:t>
            </a:r>
            <a:r>
              <a:rPr lang="fr-FR" sz="2000" b="1" dirty="0" err="1"/>
              <a:t>unafistes</a:t>
            </a:r>
            <a:r>
              <a:rPr lang="fr-FR" sz="2000" b="1" dirty="0"/>
              <a:t> :</a:t>
            </a:r>
          </a:p>
          <a:p>
            <a:pPr marL="64008" indent="0" algn="just">
              <a:buNone/>
            </a:pPr>
            <a:r>
              <a:rPr lang="fr-FR" sz="1400" dirty="0"/>
              <a:t>Remercier celles et ceux qui font l’UNAF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AD41DF-D104-5243-BEE2-185F08EBE8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357" y="5503307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1B96BAC-C467-38E5-D093-23E2D20A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18" y="2860522"/>
            <a:ext cx="2699584" cy="17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ucune description de photo disponible.">
            <a:extLst>
              <a:ext uri="{FF2B5EF4-FFF2-40B4-BE49-F238E27FC236}">
                <a16:creationId xmlns:a16="http://schemas.microsoft.com/office/drawing/2014/main" id="{DB690899-3CC5-456F-8F52-7A8A48FD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885">
            <a:off x="6538299" y="3414628"/>
            <a:ext cx="2281059" cy="14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ucune description de photo disponible.">
            <a:extLst>
              <a:ext uri="{FF2B5EF4-FFF2-40B4-BE49-F238E27FC236}">
                <a16:creationId xmlns:a16="http://schemas.microsoft.com/office/drawing/2014/main" id="{AE9D9D1F-64AA-4437-30E4-9EC143E1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495">
            <a:off x="948355" y="4793363"/>
            <a:ext cx="1908891" cy="12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ucune description de photo disponible.">
            <a:extLst>
              <a:ext uri="{FF2B5EF4-FFF2-40B4-BE49-F238E27FC236}">
                <a16:creationId xmlns:a16="http://schemas.microsoft.com/office/drawing/2014/main" id="{661F8ACA-0334-4121-A35B-91D31814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7" y="2926287"/>
            <a:ext cx="2261303" cy="16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ucune description de photo disponible.">
            <a:extLst>
              <a:ext uri="{FF2B5EF4-FFF2-40B4-BE49-F238E27FC236}">
                <a16:creationId xmlns:a16="http://schemas.microsoft.com/office/drawing/2014/main" id="{555F6B99-D7F0-6D0F-F7CE-58012BB4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530">
            <a:off x="6027977" y="400968"/>
            <a:ext cx="2765027" cy="20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D0C1B5-542C-A88B-BBC6-51328698F9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968">
            <a:off x="3968566" y="4249739"/>
            <a:ext cx="1742889" cy="1876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1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797">
        <p14:prism/>
      </p:transition>
    </mc:Choice>
    <mc:Fallback xmlns="">
      <p:transition spd="slow" advTm="9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j’aime le foot !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822" y="784149"/>
            <a:ext cx="5081258" cy="3218529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fr-FR" sz="1050" b="1" dirty="0"/>
          </a:p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/>
              <a:t>Des animations sportives et festives :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r>
              <a:rPr lang="fr-FR" sz="2000" dirty="0"/>
              <a:t>-     Challenge national régional seniors et jeunes</a:t>
            </a:r>
          </a:p>
          <a:p>
            <a:pPr algn="just">
              <a:buFontTx/>
              <a:buChar char="-"/>
            </a:pPr>
            <a:r>
              <a:rPr lang="fr-FR" sz="2000" dirty="0"/>
              <a:t> Match contre des équipes du département le Vendredi soir…</a:t>
            </a:r>
          </a:p>
          <a:p>
            <a:pPr algn="just">
              <a:buFontTx/>
              <a:buChar char="-"/>
            </a:pPr>
            <a:r>
              <a:rPr lang="fr-FR" sz="2000" dirty="0"/>
              <a:t>   Loto – Soirée festive - Méchoui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285698-F372-B401-D088-20340DFAF4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357" y="5503307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Peut être une image de porc">
            <a:extLst>
              <a:ext uri="{FF2B5EF4-FFF2-40B4-BE49-F238E27FC236}">
                <a16:creationId xmlns:a16="http://schemas.microsoft.com/office/drawing/2014/main" id="{0A481865-4053-0415-7F54-E57E7BDA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839">
            <a:off x="4145990" y="4465062"/>
            <a:ext cx="1440160" cy="13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ucune description de photo disponible.">
            <a:extLst>
              <a:ext uri="{FF2B5EF4-FFF2-40B4-BE49-F238E27FC236}">
                <a16:creationId xmlns:a16="http://schemas.microsoft.com/office/drawing/2014/main" id="{500E36BF-1605-B153-8F2C-51013B62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7" y="1035558"/>
            <a:ext cx="176368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29ED6905-1EAA-79FF-E6C1-D03D507D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" y="4002677"/>
            <a:ext cx="3168352" cy="20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ucune description de photo disponible.">
            <a:extLst>
              <a:ext uri="{FF2B5EF4-FFF2-40B4-BE49-F238E27FC236}">
                <a16:creationId xmlns:a16="http://schemas.microsoft.com/office/drawing/2014/main" id="{69D3A3E2-F370-9775-89A3-4D75AC27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190">
            <a:off x="6254362" y="4092540"/>
            <a:ext cx="2186825" cy="12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eut être une image de football et équipement sportif">
            <a:extLst>
              <a:ext uri="{FF2B5EF4-FFF2-40B4-BE49-F238E27FC236}">
                <a16:creationId xmlns:a16="http://schemas.microsoft.com/office/drawing/2014/main" id="{0AEEEAEA-23D1-B8E4-EA4E-860C0F2F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767">
            <a:off x="5961875" y="2408844"/>
            <a:ext cx="27718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8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91">
        <p14:prism/>
      </p:transition>
    </mc:Choice>
    <mc:Fallback xmlns="">
      <p:transition spd="slow" advTm="10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6696744" cy="110410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pour échanger…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16732"/>
            <a:ext cx="5940152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/>
              <a:t>Avec des rassemblements pour parler de ta passion :</a:t>
            </a:r>
          </a:p>
          <a:p>
            <a:pPr marL="64008" indent="0" algn="just">
              <a:buNone/>
            </a:pPr>
            <a:r>
              <a:rPr lang="fr-FR" sz="1400" dirty="0"/>
              <a:t>Ceux-ci permettent d’échanger avec des personnalités mais aussi avec collègues d’autres régions !</a:t>
            </a:r>
          </a:p>
          <a:p>
            <a:pPr marL="64008" indent="0" algn="just">
              <a:buNone/>
            </a:pPr>
            <a:endParaRPr lang="fr-FR" sz="1400" dirty="0"/>
          </a:p>
          <a:p>
            <a:pPr algn="just"/>
            <a:r>
              <a:rPr lang="fr-FR" sz="2000" b="1" dirty="0"/>
              <a:t>L’amitié au cœur des assemblée UNAF :</a:t>
            </a:r>
          </a:p>
          <a:p>
            <a:pPr marL="64008" indent="0" algn="just">
              <a:buNone/>
            </a:pPr>
            <a:r>
              <a:rPr lang="fr-FR" sz="1400" dirty="0"/>
              <a:t>Jeunes et moins jeunes....un temps fort  100 % UNAF !</a:t>
            </a:r>
          </a:p>
          <a:p>
            <a:pPr marL="64008" indent="0" algn="just">
              <a:buNone/>
            </a:pPr>
            <a:endParaRPr lang="fr-FR" sz="1400" dirty="0"/>
          </a:p>
          <a:p>
            <a:pPr marL="64008" indent="0" algn="just">
              <a:buNone/>
            </a:pPr>
            <a:endParaRPr lang="fr-FR" sz="1400" dirty="0"/>
          </a:p>
          <a:p>
            <a:pPr marL="64008" indent="0" algn="just">
              <a:buNone/>
            </a:pPr>
            <a:endParaRPr lang="fr-FR" sz="1400" dirty="0"/>
          </a:p>
          <a:p>
            <a:pPr marL="64008" indent="0" algn="just">
              <a:buNone/>
            </a:pPr>
            <a:endParaRPr lang="fr-FR" sz="105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433">
            <a:off x="387535" y="4887907"/>
            <a:ext cx="1797280" cy="103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8" y="3430235"/>
            <a:ext cx="5674137" cy="1009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348D6D-341F-6895-54FE-812767B194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5357" y="5503307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Aucune description de photo disponible.">
            <a:extLst>
              <a:ext uri="{FF2B5EF4-FFF2-40B4-BE49-F238E27FC236}">
                <a16:creationId xmlns:a16="http://schemas.microsoft.com/office/drawing/2014/main" id="{10206B9A-AAD8-E04F-6B1B-25C36993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283">
            <a:off x="4898580" y="4965468"/>
            <a:ext cx="1262052" cy="9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AAF2DAC-42ED-EA7A-859C-EF52A1FA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4" y="4747214"/>
            <a:ext cx="1800200" cy="13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E9A95D-2DE6-780B-24FC-BEDD5747D1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72" y="1137148"/>
            <a:ext cx="2695575" cy="3600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5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934">
        <p14:prism/>
      </p:transition>
    </mc:Choice>
    <mc:Fallback xmlns="">
      <p:transition spd="slow" advTm="11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3" y="116632"/>
            <a:ext cx="9369103" cy="110410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 président UNAF 36 et quelques membres de UNAF36……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244408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Raphaël BLIN</a:t>
            </a:r>
          </a:p>
          <a:p>
            <a:pPr marL="64008" indent="0" algn="just">
              <a:buNone/>
            </a:pPr>
            <a:r>
              <a:rPr lang="fr-FR" sz="2000" dirty="0"/>
              <a:t>Tél : 06-42-65-14-64</a:t>
            </a:r>
          </a:p>
          <a:p>
            <a:pPr marL="64008" indent="0">
              <a:buNone/>
            </a:pP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les ans un cadeau de </a:t>
            </a:r>
          </a:p>
          <a:p>
            <a:pPr marL="64008" indent="0">
              <a:buNone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bienvenue avant le 30 septembre</a:t>
            </a:r>
          </a:p>
          <a:p>
            <a:pPr marL="64008" indent="0">
              <a:buNone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ta cotisation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2000" b="1" dirty="0">
              <a:solidFill>
                <a:srgbClr val="00B050"/>
              </a:solidFill>
            </a:endParaRP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105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2B4CE1-B38F-D45B-2A8A-6E2223F27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528444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8D9C68-A28B-FE3D-5D08-486756561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91" y="982588"/>
            <a:ext cx="1080120" cy="1590014"/>
          </a:xfrm>
          <a:prstGeom prst="rect">
            <a:avLst/>
          </a:prstGeom>
        </p:spPr>
      </p:pic>
      <p:pic>
        <p:nvPicPr>
          <p:cNvPr id="4100" name="Picture 4" descr="Aucune description de photo disponible.">
            <a:extLst>
              <a:ext uri="{FF2B5EF4-FFF2-40B4-BE49-F238E27FC236}">
                <a16:creationId xmlns:a16="http://schemas.microsoft.com/office/drawing/2014/main" id="{636CCCDF-2A81-C05D-A578-9874AA54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877">
            <a:off x="6741505" y="1178215"/>
            <a:ext cx="1773523" cy="10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cune description de photo disponible.">
            <a:extLst>
              <a:ext uri="{FF2B5EF4-FFF2-40B4-BE49-F238E27FC236}">
                <a16:creationId xmlns:a16="http://schemas.microsoft.com/office/drawing/2014/main" id="{8A11FA3E-88AC-177B-C6B0-E4F123E9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739" y="4175671"/>
            <a:ext cx="1258700" cy="16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ucune description de photo disponible.">
            <a:extLst>
              <a:ext uri="{FF2B5EF4-FFF2-40B4-BE49-F238E27FC236}">
                <a16:creationId xmlns:a16="http://schemas.microsoft.com/office/drawing/2014/main" id="{889E1101-D8D7-61E7-AA88-E6A3F14B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06" y="3033720"/>
            <a:ext cx="1037602" cy="17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ucune description de photo disponible.,">
            <a:extLst>
              <a:ext uri="{FF2B5EF4-FFF2-40B4-BE49-F238E27FC236}">
                <a16:creationId xmlns:a16="http://schemas.microsoft.com/office/drawing/2014/main" id="{4A200E25-B0F6-B445-7B61-68B0111E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35" y="2104670"/>
            <a:ext cx="1411641" cy="1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ucune description de photo disponible.,">
            <a:extLst>
              <a:ext uri="{FF2B5EF4-FFF2-40B4-BE49-F238E27FC236}">
                <a16:creationId xmlns:a16="http://schemas.microsoft.com/office/drawing/2014/main" id="{666D66C0-B58B-EC68-EBDC-5A2C0ABC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390">
            <a:off x="3690115" y="3962175"/>
            <a:ext cx="1962150" cy="16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93">
        <p14:prism/>
      </p:transition>
    </mc:Choice>
    <mc:Fallback xmlns="">
      <p:transition spd="slow" advTm="749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3" y="116632"/>
            <a:ext cx="9369103" cy="110410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comment nous suivre 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8244408" cy="46805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fr-FR" sz="2000" b="1" dirty="0"/>
              <a:t>Tu peux retrouver l’UNAF 36 sur :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b="1" dirty="0"/>
              <a:t>FACEBOOK</a:t>
            </a:r>
          </a:p>
          <a:p>
            <a:pPr marL="64008" indent="0" algn="just">
              <a:buNone/>
            </a:pPr>
            <a:r>
              <a:rPr lang="fr-FR" sz="2000" b="1" dirty="0">
                <a:hlinkClick r:id="rId4"/>
              </a:rPr>
              <a:t>https://www.facebook.com/unaf36</a:t>
            </a:r>
            <a:endParaRPr lang="fr-FR" sz="2000" b="1" dirty="0"/>
          </a:p>
          <a:p>
            <a:pPr marL="64008" indent="0" algn="just">
              <a:buNone/>
            </a:pPr>
            <a:endParaRPr lang="fr-FR" sz="20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b="1" dirty="0"/>
              <a:t>En nous écrivant  </a:t>
            </a:r>
            <a:endParaRPr lang="fr-FR" sz="2000" i="1" dirty="0">
              <a:solidFill>
                <a:srgbClr val="FF0000"/>
              </a:solidFill>
            </a:endParaRPr>
          </a:p>
          <a:p>
            <a:pPr marL="64008" indent="0" algn="just">
              <a:buNone/>
            </a:pPr>
            <a:r>
              <a:rPr lang="fr-FR" b="1" dirty="0">
                <a:solidFill>
                  <a:srgbClr val="0070C0"/>
                </a:solidFill>
              </a:rPr>
              <a:t>unaf.36@gmail.com</a:t>
            </a:r>
            <a:endParaRPr lang="fr-FR" sz="2000" b="1" i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b="1" dirty="0"/>
              <a:t>Le site internet du district de l’Indre de Football</a:t>
            </a:r>
          </a:p>
          <a:p>
            <a:pPr marL="64008" indent="0" algn="just">
              <a:buNone/>
            </a:pPr>
            <a:r>
              <a:rPr lang="fr-FR" sz="2000" b="1" dirty="0">
                <a:hlinkClick r:id="rId5"/>
              </a:rPr>
              <a:t>https://indre.fff.fr/arbitrage/</a:t>
            </a:r>
            <a:endParaRPr lang="fr-FR" sz="2000" b="1" dirty="0"/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2000" b="1" dirty="0">
              <a:solidFill>
                <a:srgbClr val="00B050"/>
              </a:solidFill>
            </a:endParaRP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105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227">
            <a:off x="6521567" y="1483685"/>
            <a:ext cx="1976183" cy="133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928">
            <a:off x="6803424" y="3693913"/>
            <a:ext cx="1777517" cy="1420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6653AD8-2245-31CD-9211-9A54ABBD86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5428" y="5528444"/>
            <a:ext cx="18115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8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69">
        <p14:prism/>
      </p:transition>
    </mc:Choice>
    <mc:Fallback xmlns="">
      <p:transition spd="slow" advTm="10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244408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1050" b="1" dirty="0"/>
          </a:p>
        </p:txBody>
      </p:sp>
      <p:pic>
        <p:nvPicPr>
          <p:cNvPr id="9218" name="Picture 2" descr="Peut être une image de 2 personnes, personnes debout et tex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b="31917"/>
          <a:stretch/>
        </p:blipFill>
        <p:spPr bwMode="auto">
          <a:xfrm>
            <a:off x="3347864" y="2276872"/>
            <a:ext cx="2615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099BCA-B504-BECD-C4DD-51CF6ECD29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528444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1B0D4A-8BB5-1D70-480F-3C911636E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641">
            <a:off x="660919" y="688998"/>
            <a:ext cx="2014436" cy="15108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F4AD08-244F-8FA8-4660-F9229E7FC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2267744" cy="1700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4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14">
        <p14:prism/>
      </p:transition>
    </mc:Choice>
    <mc:Fallback xmlns="">
      <p:transition spd="slow" advTm="7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770ADB8-EC17-3F11-7D1E-8A8408E5F799}"/>
              </a:ext>
            </a:extLst>
          </p:cNvPr>
          <p:cNvSpPr txBox="1"/>
          <p:nvPr/>
        </p:nvSpPr>
        <p:spPr>
          <a:xfrm>
            <a:off x="3640532" y="144054"/>
            <a:ext cx="496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ORGANIGRAMME UNAF 36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596674-1885-6E46-0A01-3B01DB167DCD}"/>
              </a:ext>
            </a:extLst>
          </p:cNvPr>
          <p:cNvSpPr txBox="1"/>
          <p:nvPr/>
        </p:nvSpPr>
        <p:spPr>
          <a:xfrm>
            <a:off x="683568" y="301298"/>
            <a:ext cx="1296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i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PRESIDENT</a:t>
            </a:r>
          </a:p>
          <a:p>
            <a:pPr algn="ctr"/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i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BLIN Raphaël</a:t>
            </a:r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i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8 Chemin de l’image</a:t>
            </a:r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i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36200 ST- Marcel</a:t>
            </a:r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b="1" i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02.54.61.51.97</a:t>
            </a:r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b="1" i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06.42.65.14.64</a:t>
            </a:r>
            <a:endParaRPr lang="fr-FR" sz="800" i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fr-FR" sz="800" i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raphael.blin30@sfr.fr</a:t>
            </a:r>
            <a:endParaRPr lang="fr-FR" sz="8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871163A-9C6E-A419-8538-E4707729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02324"/>
            <a:ext cx="21602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Vice- Président délégué et Représentant Juridique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fr-FR" altLang="zh-CN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ERNERON Dominique</a:t>
            </a:r>
            <a:endParaRPr kumimoji="0" lang="fr-FR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0" i="0" u="none" strike="noStrike" cap="none" normalizeH="0" baseline="0" dirty="0" bmk="_Hlk5165364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64 Rte d’argenton </a:t>
            </a:r>
            <a:endParaRPr kumimoji="0" lang="fr-FR" altLang="zh-CN" sz="800" b="0" i="0" u="none" strike="noStrike" cap="none" normalizeH="0" baseline="0" dirty="0" bmk="_Hlk5165364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0" i="0" u="none" strike="noStrike" cap="none" normalizeH="0" baseline="0" dirty="0" bmk="_Hlk5165364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36170 ST Benoit du Sault</a:t>
            </a:r>
            <a:endParaRPr kumimoji="0" lang="fr-FR" altLang="zh-CN" sz="800" b="0" i="0" u="none" strike="noStrike" cap="none" normalizeH="0" baseline="0" dirty="0" bmk="_Hlk5165364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1" i="0" u="none" strike="noStrike" cap="none" normalizeH="0" baseline="0" dirty="0" bmk="_Hlk5165364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02.54.47.53.95 ou 06.85.09.86.07</a:t>
            </a:r>
            <a:endParaRPr kumimoji="0" lang="fr-FR" altLang="zh-CN" sz="800" b="0" i="0" u="none" strike="noStrike" cap="none" normalizeH="0" baseline="0" dirty="0" bmk="_Hlk5165364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800" b="0" i="0" u="sng" strike="noStrike" cap="none" normalizeH="0" baseline="0" dirty="0" bmk="_Hlk5165364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berneron.nat@orange.fr</a:t>
            </a:r>
            <a:endParaRPr kumimoji="0" lang="fr-FR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857038-B818-23CD-0545-C21587F3429D}"/>
              </a:ext>
            </a:extLst>
          </p:cNvPr>
          <p:cNvSpPr txBox="1"/>
          <p:nvPr/>
        </p:nvSpPr>
        <p:spPr>
          <a:xfrm>
            <a:off x="442886" y="2747635"/>
            <a:ext cx="1633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Président Délégué et représentant à la ligue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CHABOT Julien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39 Rue Romain Rolland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36130 Déols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06.32.62.14.96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julienchabot@yahoo.fr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FB197B-3AAD-5259-FE5A-C05ECA333D64}"/>
              </a:ext>
            </a:extLst>
          </p:cNvPr>
          <p:cNvSpPr txBox="1"/>
          <p:nvPr/>
        </p:nvSpPr>
        <p:spPr>
          <a:xfrm>
            <a:off x="442886" y="4077072"/>
            <a:ext cx="17775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Trésorière et son adjoint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VALEUR Dany – VALEUR Jacques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16 rue du Moulin </a:t>
            </a:r>
            <a:r>
              <a:rPr lang="fr-FR" sz="800" dirty="0" err="1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Chantreine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36130 Coings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06.28.37.09.53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jacques58valeur@gmail.com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endParaRPr lang="fr-FR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403E0D-ED3C-1266-AC2E-A92C8B0C32CF}"/>
              </a:ext>
            </a:extLst>
          </p:cNvPr>
          <p:cNvSpPr txBox="1"/>
          <p:nvPr/>
        </p:nvSpPr>
        <p:spPr>
          <a:xfrm>
            <a:off x="2999171" y="778351"/>
            <a:ext cx="2497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Responsable</a:t>
            </a:r>
          </a:p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aux enregistrements adhérents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DESIRE Emmanuel 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 impasse de la métairie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36120 Maron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06.58.96.56.55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desireemmanuel.unaf@gmail.com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0CB840-7C0D-67C1-3E70-2524464FCCF1}"/>
              </a:ext>
            </a:extLst>
          </p:cNvPr>
          <p:cNvSpPr txBox="1"/>
          <p:nvPr/>
        </p:nvSpPr>
        <p:spPr>
          <a:xfrm>
            <a:off x="2220391" y="1985601"/>
            <a:ext cx="39357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Secrétaire et son adjoint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MOUVAUX Bertrand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94 Rue Jean Jacques Rousseau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36200 Argenton sur Creuse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07.50.25.06.75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r>
              <a:rPr lang="fr-FR" sz="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                           </a:t>
            </a:r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bertrand.mouvaux@gmail.com</a:t>
            </a:r>
            <a:endParaRPr lang="fr-FR" sz="800" u="sng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endParaRPr lang="fr-FR" sz="800" u="sng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Adjoint</a:t>
            </a: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Responsable communication Information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LISSONNET Jérôme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7 route des fontaines</a:t>
            </a:r>
          </a:p>
          <a:p>
            <a:pPr algn="ctr"/>
            <a:r>
              <a:rPr lang="en-US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36300 St </a:t>
            </a:r>
            <a:r>
              <a:rPr lang="en-US" sz="800" dirty="0" err="1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Aigny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en-US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06.98.35.61.01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r>
              <a:rPr lang="en-US" sz="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                              </a:t>
            </a:r>
            <a:r>
              <a:rPr lang="en-US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j.lissonnet@hotmail.fr</a:t>
            </a:r>
            <a:endParaRPr lang="fr-FR" sz="8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027126E-C5AA-46EE-BC1A-C9EABF127755}"/>
              </a:ext>
            </a:extLst>
          </p:cNvPr>
          <p:cNvSpPr txBox="1"/>
          <p:nvPr/>
        </p:nvSpPr>
        <p:spPr>
          <a:xfrm>
            <a:off x="53495" y="5229200"/>
            <a:ext cx="2556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Représentante Féminine 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BEAUJEAN-DELAGE Emilie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43 Rue Paul Langevin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36000 Châteauroux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06.13.18.46.10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ebeaujeandelage6@gmail.com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9D62458-FB1D-5D2E-0B04-3A742B4318CD}"/>
              </a:ext>
            </a:extLst>
          </p:cNvPr>
          <p:cNvSpPr txBox="1"/>
          <p:nvPr/>
        </p:nvSpPr>
        <p:spPr>
          <a:xfrm>
            <a:off x="2957493" y="4054627"/>
            <a:ext cx="258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Responsable Sponsoring -Partenariat – Achats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CAETANO Bruno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16 rue de la lande</a:t>
            </a:r>
          </a:p>
          <a:p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              36120 Jeu Les Bois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06.82.68.45.52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lochet36@aol.com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51C9A62-8217-D5A5-2B2D-EE827F280D2A}"/>
              </a:ext>
            </a:extLst>
          </p:cNvPr>
          <p:cNvSpPr txBox="1"/>
          <p:nvPr/>
        </p:nvSpPr>
        <p:spPr>
          <a:xfrm>
            <a:off x="6518195" y="1193849"/>
            <a:ext cx="1833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Représentant des Arbitres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Au comité directeur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 GATEFIN Didier</a:t>
            </a:r>
          </a:p>
          <a:p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29 bis des Tamaris</a:t>
            </a:r>
          </a:p>
          <a:p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36000 Châteauroux</a:t>
            </a:r>
          </a:p>
          <a:p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06.61.88.03.26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r>
              <a:rPr lang="fr-FR" sz="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           </a:t>
            </a:r>
            <a:r>
              <a:rPr lang="fr-FR" sz="800" u="sng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didier.gatefin</a:t>
            </a:r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@orange.fr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CAA867C-56AB-354A-07B8-0F98D929ECDA}"/>
              </a:ext>
            </a:extLst>
          </p:cNvPr>
          <p:cNvSpPr txBox="1"/>
          <p:nvPr/>
        </p:nvSpPr>
        <p:spPr>
          <a:xfrm>
            <a:off x="6533002" y="2551837"/>
            <a:ext cx="18672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Représentant des Jeunes Arbitres  </a:t>
            </a:r>
          </a:p>
          <a:p>
            <a:pPr algn="ctr"/>
            <a:endParaRPr lang="fr-FR" sz="800" b="1" u="sng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FONTENEAU Noa 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11 Avenue Georges Sand</a:t>
            </a: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36400 LA CHATRE</a:t>
            </a:r>
          </a:p>
          <a:p>
            <a:pPr algn="ctr"/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07.64.25.55.67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noafonteneau@gmail.com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 </a:t>
            </a:r>
          </a:p>
          <a:p>
            <a:pPr algn="ctr"/>
            <a:r>
              <a:rPr lang="en-US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REAULT Dany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2 chemin du Rochat</a:t>
            </a:r>
          </a:p>
          <a:p>
            <a:pPr algn="ctr"/>
            <a:r>
              <a:rPr lang="en-US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36300 ST AIGNY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en-US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06.31.57.19.36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en-US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l.villiere@orange.fr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1B9BC3-F0C9-3FDC-943C-97A801CB7D74}"/>
              </a:ext>
            </a:extLst>
          </p:cNvPr>
          <p:cNvSpPr txBox="1"/>
          <p:nvPr/>
        </p:nvSpPr>
        <p:spPr>
          <a:xfrm>
            <a:off x="5939514" y="4395506"/>
            <a:ext cx="28855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057775" algn="l"/>
              </a:tabLst>
            </a:pPr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MEMBRES</a:t>
            </a: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DESCHAMPS Jean-Michel 06.29.75.89.37</a:t>
            </a:r>
          </a:p>
          <a:p>
            <a:pPr>
              <a:tabLst>
                <a:tab pos="4524375" algn="l"/>
              </a:tabLst>
            </a:pPr>
            <a:r>
              <a:rPr lang="fr-FR" sz="800" b="1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	</a:t>
            </a: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BOYER Ludovic 07.50.98.99.01</a:t>
            </a:r>
          </a:p>
          <a:p>
            <a:pPr>
              <a:tabLst>
                <a:tab pos="4524375" algn="l"/>
              </a:tabLst>
            </a:pPr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LOUBIER Vincent 06.78.09.11.16 	</a:t>
            </a: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MOURLON Lucien 06.61.99.15.78</a:t>
            </a:r>
          </a:p>
          <a:p>
            <a:pPr>
              <a:tabLst>
                <a:tab pos="4524375" algn="l"/>
              </a:tabLst>
            </a:pPr>
            <a:endParaRPr lang="fr-FR" sz="8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JUMEAU Fabien 06.09.73.85.53</a:t>
            </a:r>
          </a:p>
          <a:p>
            <a:pPr>
              <a:tabLst>
                <a:tab pos="4524375" algn="l"/>
              </a:tabLst>
            </a:pPr>
            <a:endParaRPr lang="fr-FR" sz="8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SINGH </a:t>
            </a:r>
            <a:r>
              <a:rPr lang="fr-FR" sz="800" dirty="0" err="1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Jogund</a:t>
            </a: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06.76.09.93.67</a:t>
            </a:r>
          </a:p>
          <a:p>
            <a:pPr>
              <a:tabLst>
                <a:tab pos="4524375" algn="l"/>
              </a:tabLst>
            </a:pPr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FB4CFE3-9FE8-FEA0-0476-1A9AD7F4E6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49281"/>
            <a:ext cx="1017924" cy="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79CFC09-3ED6-F86E-C9D1-A83C71C30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83" y="6116729"/>
            <a:ext cx="580700" cy="5972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11BC69-BCAD-F714-3AA6-E53975CCC4C0}"/>
              </a:ext>
            </a:extLst>
          </p:cNvPr>
          <p:cNvSpPr txBox="1"/>
          <p:nvPr/>
        </p:nvSpPr>
        <p:spPr>
          <a:xfrm>
            <a:off x="2992866" y="5062938"/>
            <a:ext cx="2497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Responsable</a:t>
            </a:r>
          </a:p>
          <a:p>
            <a:pPr algn="ctr"/>
            <a:r>
              <a:rPr lang="fr-FR" sz="8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Équipe de Football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DEFOSSEZ Yoann</a:t>
            </a:r>
          </a:p>
          <a:p>
            <a:pPr algn="ctr"/>
            <a:r>
              <a:rPr lang="fr-FR" sz="800" dirty="0">
                <a:latin typeface="Comic Sans MS" panose="030F0702030302020204" pitchFamily="66" charset="0"/>
                <a:ea typeface="SimSun" panose="02010600030101010101" pitchFamily="2" charset="-122"/>
              </a:rPr>
              <a:t>20 Rue des </a:t>
            </a:r>
            <a:r>
              <a:rPr lang="fr-FR" sz="800" dirty="0" err="1">
                <a:latin typeface="Comic Sans MS" panose="030F0702030302020204" pitchFamily="66" charset="0"/>
                <a:ea typeface="SimSun" panose="02010600030101010101" pitchFamily="2" charset="-122"/>
              </a:rPr>
              <a:t>echardons</a:t>
            </a:r>
            <a:endParaRPr lang="fr-FR" sz="8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ctr"/>
            <a:r>
              <a:rPr lang="fr-FR" sz="800" dirty="0"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36300 LE BLANC</a:t>
            </a:r>
          </a:p>
          <a:p>
            <a:pPr algn="ctr"/>
            <a:r>
              <a:rPr lang="fr-FR" sz="800" dirty="0">
                <a:latin typeface="Comic Sans MS" panose="030F0702030302020204" pitchFamily="66" charset="0"/>
                <a:ea typeface="SimSun" panose="02010600030101010101" pitchFamily="2" charset="-122"/>
              </a:rPr>
              <a:t>06,81,52,19,08</a:t>
            </a:r>
          </a:p>
          <a:p>
            <a:pPr algn="ctr"/>
            <a:r>
              <a:rPr lang="fr-FR" sz="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choub36@orange,fr</a:t>
            </a:r>
          </a:p>
          <a:p>
            <a:pPr algn="ctr"/>
            <a:endParaRPr lang="fr-FR" sz="800" dirty="0"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8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D73CDC8-3933-3584-34B4-68E9C6C78B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601" y="188640"/>
            <a:ext cx="1656798" cy="10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3CC843-D68A-9476-1FB8-64DB3C9B7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66877"/>
            <a:ext cx="1104901" cy="11363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122847-7FBA-CC85-FB21-0007141D9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3" y="135582"/>
            <a:ext cx="1104901" cy="11363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8B1838-4B6E-A6AD-3C6E-4D8BF6F20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72816"/>
            <a:ext cx="881185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3" y="116632"/>
            <a:ext cx="8424937" cy="110410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comment adhérer 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244408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fr-FR" sz="2000" b="1" dirty="0"/>
              <a:t>Ta cotisation comprend :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r>
              <a:rPr lang="fr-FR" sz="2000" b="1" dirty="0">
                <a:solidFill>
                  <a:srgbClr val="00B050"/>
                </a:solidFill>
              </a:rPr>
              <a:t>+ Accompagnement juridique avec l’avocat(e) de l’UNAF</a:t>
            </a:r>
          </a:p>
          <a:p>
            <a:pPr marL="64008" indent="0" algn="just">
              <a:buNone/>
            </a:pPr>
            <a:r>
              <a:rPr lang="fr-FR" sz="2000" b="1" dirty="0"/>
              <a:t>          </a:t>
            </a:r>
            <a:r>
              <a:rPr lang="fr-FR" sz="2000" b="1" dirty="0">
                <a:solidFill>
                  <a:srgbClr val="FF0000"/>
                </a:solidFill>
              </a:rPr>
              <a:t>+ Présence à tes côtés et conseils en commission </a:t>
            </a:r>
          </a:p>
          <a:p>
            <a:pPr marL="64008" indent="0" algn="just">
              <a:buNone/>
            </a:pPr>
            <a:r>
              <a:rPr lang="fr-FR" sz="2000" b="1" dirty="0">
                <a:solidFill>
                  <a:srgbClr val="00B050"/>
                </a:solidFill>
              </a:rPr>
              <a:t>               + Participation aux manifestations sportives et familiales</a:t>
            </a:r>
          </a:p>
          <a:p>
            <a:pPr marL="64008" indent="0" algn="just">
              <a:buNone/>
            </a:pPr>
            <a:endParaRPr lang="fr-FR" sz="2000" b="1" dirty="0">
              <a:solidFill>
                <a:srgbClr val="00B050"/>
              </a:solidFill>
            </a:endParaRPr>
          </a:p>
          <a:p>
            <a:pPr marL="64008" indent="0" algn="just">
              <a:buNone/>
            </a:pPr>
            <a:r>
              <a:rPr lang="fr-FR" sz="2000" b="1" dirty="0"/>
              <a:t>                                   </a:t>
            </a:r>
            <a:r>
              <a:rPr lang="fr-FR" sz="2000" b="1" u="sng" dirty="0"/>
              <a:t>Pour adhérer : 2 solutions :</a:t>
            </a:r>
          </a:p>
          <a:p>
            <a:pPr algn="just"/>
            <a:r>
              <a:rPr lang="fr-FR" sz="2000" dirty="0"/>
              <a:t> Paiement par chèque soit vous-même ou par votre club</a:t>
            </a:r>
          </a:p>
          <a:p>
            <a:r>
              <a:rPr lang="fr-FR" sz="2000" dirty="0"/>
              <a:t> Paiement par espèces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1050" b="1" dirty="0"/>
          </a:p>
        </p:txBody>
      </p:sp>
      <p:sp>
        <p:nvSpPr>
          <p:cNvPr id="8" name="Flèche droite 7"/>
          <p:cNvSpPr/>
          <p:nvPr/>
        </p:nvSpPr>
        <p:spPr>
          <a:xfrm rot="5400000">
            <a:off x="3630795" y="5014842"/>
            <a:ext cx="66716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A781D1-6114-1A90-FE1F-6A28F126DD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528444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3">
            <a:extLst>
              <a:ext uri="{FF2B5EF4-FFF2-40B4-BE49-F238E27FC236}">
                <a16:creationId xmlns:a16="http://schemas.microsoft.com/office/drawing/2014/main" id="{C79463A1-9804-6326-99D5-08C069026629}"/>
              </a:ext>
            </a:extLst>
          </p:cNvPr>
          <p:cNvSpPr/>
          <p:nvPr/>
        </p:nvSpPr>
        <p:spPr>
          <a:xfrm>
            <a:off x="4292481" y="4976679"/>
            <a:ext cx="4354488" cy="265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Voir feuille ci-après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7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968">
        <p14:prism/>
      </p:transition>
    </mc:Choice>
    <mc:Fallback xmlns="">
      <p:transition spd="slow" advTm="1096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392D0D-7036-F1D7-0032-B86E013CC5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29CE73-C6A9-7ADF-FF80-A4CDD3285F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742" y="3171785"/>
            <a:ext cx="130177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A079E40-568D-6947-6483-C3B4E0E8E9E1}"/>
              </a:ext>
            </a:extLst>
          </p:cNvPr>
          <p:cNvSpPr/>
          <p:nvPr/>
        </p:nvSpPr>
        <p:spPr>
          <a:xfrm>
            <a:off x="243618" y="404664"/>
            <a:ext cx="2304256" cy="244827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 adhérent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0B60638-FF71-5FC8-5B32-98F8AA925254}"/>
              </a:ext>
            </a:extLst>
          </p:cNvPr>
          <p:cNvSpPr/>
          <p:nvPr/>
        </p:nvSpPr>
        <p:spPr>
          <a:xfrm>
            <a:off x="387634" y="4036882"/>
            <a:ext cx="2016224" cy="122413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Emmanuel DESIRE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D9EE0320-2A0A-1A8D-E73C-4F05FA68223F}"/>
              </a:ext>
            </a:extLst>
          </p:cNvPr>
          <p:cNvSpPr/>
          <p:nvPr/>
        </p:nvSpPr>
        <p:spPr>
          <a:xfrm>
            <a:off x="1179722" y="3080057"/>
            <a:ext cx="432048" cy="7468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06B47A-2BC0-8C83-1319-4B0A2CBDC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164"/>
            <a:ext cx="4136443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0410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qu’est-ce que c’est 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5184576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fr-FR" sz="2000" b="1" dirty="0"/>
              <a:t>L’association au service de tous les arbitres avec :</a:t>
            </a:r>
          </a:p>
          <a:p>
            <a:pPr marL="64008" indent="0" algn="just">
              <a:buNone/>
            </a:pPr>
            <a:endParaRPr lang="fr-FR" sz="1050" b="1" dirty="0"/>
          </a:p>
          <a:p>
            <a:pPr algn="just"/>
            <a:r>
              <a:rPr lang="fr-FR" sz="2000" b="1" dirty="0"/>
              <a:t>Des valeurs humaines :</a:t>
            </a:r>
          </a:p>
          <a:p>
            <a:pPr marL="64008" indent="0" algn="just">
              <a:buNone/>
            </a:pPr>
            <a:r>
              <a:rPr lang="fr-FR" sz="2000" dirty="0"/>
              <a:t>Amitié – solidarité – unité – convivialité</a:t>
            </a:r>
          </a:p>
          <a:p>
            <a:pPr algn="just"/>
            <a:endParaRPr lang="fr-FR" sz="1050" dirty="0"/>
          </a:p>
          <a:p>
            <a:pPr algn="just"/>
            <a:r>
              <a:rPr lang="fr-FR" sz="2000" b="1" dirty="0"/>
              <a:t>Des missions  liées à  l’arbitrage :</a:t>
            </a:r>
          </a:p>
          <a:p>
            <a:pPr marL="64008" indent="0" algn="just">
              <a:buNone/>
            </a:pPr>
            <a:r>
              <a:rPr lang="fr-FR" sz="2000" dirty="0"/>
              <a:t>Protection – fidélisation – promotion – </a:t>
            </a:r>
          </a:p>
          <a:p>
            <a:pPr marL="64008" indent="0" algn="just">
              <a:buNone/>
            </a:pPr>
            <a:r>
              <a:rPr lang="fr-FR" sz="2000" dirty="0"/>
              <a:t>représentation</a:t>
            </a:r>
          </a:p>
          <a:p>
            <a:pPr marL="64008" indent="0" algn="just">
              <a:buNone/>
            </a:pPr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1CB0E4-9FC1-6C9C-84B1-6B111F2314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407" y="5475687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Aucune description de photo disponible.">
            <a:extLst>
              <a:ext uri="{FF2B5EF4-FFF2-40B4-BE49-F238E27FC236}">
                <a16:creationId xmlns:a16="http://schemas.microsoft.com/office/drawing/2014/main" id="{AE3FF4F5-54A7-6070-3483-84CCDA8C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60" y="4293096"/>
            <a:ext cx="3203848" cy="19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ucune description de photo disponible.">
            <a:extLst>
              <a:ext uri="{FF2B5EF4-FFF2-40B4-BE49-F238E27FC236}">
                <a16:creationId xmlns:a16="http://schemas.microsoft.com/office/drawing/2014/main" id="{5747A398-14B4-9885-A948-175253E3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227">
            <a:off x="6878615" y="1318565"/>
            <a:ext cx="1752788" cy="9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BFA2F2-37F5-D218-10C7-2E65A5EC5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75" y="2615840"/>
            <a:ext cx="1445617" cy="8131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64378B-1CE4-BDDC-F243-FE180AC06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84030"/>
            <a:ext cx="3096344" cy="6096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5C0DCD-39F5-5DBF-E41A-D37F7D9B6B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59720"/>
            <a:ext cx="928688" cy="904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868">
        <p14:prism/>
      </p:transition>
    </mc:Choice>
    <mc:Fallback xmlns="">
      <p:transition spd="slow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6480721" cy="110410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A quoi ça sert 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5940152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fr-FR" sz="2000" b="1" dirty="0"/>
              <a:t>        C’est ton « compagnon » d’arbitrage :</a:t>
            </a:r>
          </a:p>
          <a:p>
            <a:pPr marL="64008" indent="0" algn="just">
              <a:buNone/>
            </a:pPr>
            <a:endParaRPr lang="fr-FR" sz="1050" b="1" dirty="0"/>
          </a:p>
          <a:p>
            <a:pPr algn="just"/>
            <a:r>
              <a:rPr lang="fr-FR" sz="2000" b="1" dirty="0">
                <a:solidFill>
                  <a:srgbClr val="FF0000"/>
                </a:solidFill>
              </a:rPr>
              <a:t>T’assister lors des convocations en commission :</a:t>
            </a:r>
          </a:p>
          <a:p>
            <a:pPr marL="64008" indent="0" algn="just">
              <a:buNone/>
            </a:pPr>
            <a:r>
              <a:rPr lang="fr-FR" sz="1400" dirty="0"/>
              <a:t>Tu ne seras jamais seul(e) pour expliquer des situations suite à ton rapport à la commission de discipline !</a:t>
            </a:r>
          </a:p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>
                <a:solidFill>
                  <a:srgbClr val="00B0F0"/>
                </a:solidFill>
              </a:rPr>
              <a:t>T’accompagner juridiquement :</a:t>
            </a:r>
          </a:p>
          <a:p>
            <a:pPr marL="64008" indent="0" algn="just">
              <a:buNone/>
            </a:pPr>
            <a:r>
              <a:rPr lang="fr-FR" sz="1400" dirty="0"/>
              <a:t>Ta protection est notre priorité avec nos avocats !</a:t>
            </a:r>
          </a:p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>
                <a:solidFill>
                  <a:srgbClr val="FF0000"/>
                </a:solidFill>
              </a:rPr>
              <a:t>T’intégrer au sein de la famille des arbitres :</a:t>
            </a:r>
          </a:p>
          <a:p>
            <a:pPr marL="64008" indent="0" algn="just">
              <a:buNone/>
            </a:pPr>
            <a:r>
              <a:rPr lang="fr-FR" sz="1400" dirty="0"/>
              <a:t>Te sentir bien dans tes « crampons » en tissant des liens d’amitié</a:t>
            </a:r>
          </a:p>
          <a:p>
            <a:pPr marL="64008" indent="0" algn="just">
              <a:buNone/>
            </a:pPr>
            <a:endParaRPr lang="fr-FR" sz="1200" dirty="0"/>
          </a:p>
          <a:p>
            <a:pPr algn="just"/>
            <a:r>
              <a:rPr lang="fr-FR" sz="2000" b="1" dirty="0">
                <a:solidFill>
                  <a:srgbClr val="00B0F0"/>
                </a:solidFill>
              </a:rPr>
              <a:t>Te proposer des temps d’échanges avec les collègues :</a:t>
            </a:r>
          </a:p>
          <a:p>
            <a:pPr marL="64008" indent="0" algn="just">
              <a:buNone/>
            </a:pPr>
            <a:r>
              <a:rPr lang="fr-FR" sz="1400" dirty="0"/>
              <a:t>Le partage d’expérience permet de progresser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B9174F-0355-9FAF-1127-5F2F9BF735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634" y="5373216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Aucune description de photo disponible.">
            <a:extLst>
              <a:ext uri="{FF2B5EF4-FFF2-40B4-BE49-F238E27FC236}">
                <a16:creationId xmlns:a16="http://schemas.microsoft.com/office/drawing/2014/main" id="{3B763E34-1B61-B6E5-A285-1B4CD79A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001">
            <a:off x="6422778" y="536533"/>
            <a:ext cx="2232670" cy="13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eut être une image de herbe, Stonehenge, parc et texte">
            <a:extLst>
              <a:ext uri="{FF2B5EF4-FFF2-40B4-BE49-F238E27FC236}">
                <a16:creationId xmlns:a16="http://schemas.microsoft.com/office/drawing/2014/main" id="{3573015A-8702-8AE4-C1B3-40A601FA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72" y="2795299"/>
            <a:ext cx="1656798" cy="20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2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419">
        <p14:prism/>
      </p:transition>
    </mc:Choice>
    <mc:Fallback xmlns="">
      <p:transition spd="slow" advTm="25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6480721" cy="110410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L’UNAF : c’est pour qui 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51520" y="6366669"/>
            <a:ext cx="5040560" cy="300831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Tous arbitres, tous </a:t>
            </a:r>
            <a:r>
              <a:rPr lang="fr-FR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unafistes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5184576" cy="511256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fr-FR" sz="2000" b="1" dirty="0"/>
              <a:t>Tous les arbitres et toutes les arbitres sont concernés :</a:t>
            </a:r>
          </a:p>
          <a:p>
            <a:pPr marL="64008" indent="0" algn="just">
              <a:buNone/>
            </a:pPr>
            <a:endParaRPr lang="fr-FR" sz="2000" b="1" dirty="0"/>
          </a:p>
          <a:p>
            <a:pPr marL="64008" indent="0" algn="just">
              <a:buNone/>
            </a:pPr>
            <a:endParaRPr lang="fr-FR" sz="1050" b="1" dirty="0"/>
          </a:p>
          <a:p>
            <a:pPr algn="just"/>
            <a:r>
              <a:rPr lang="fr-FR" sz="2000" b="1" dirty="0"/>
              <a:t>Du district jusqu’à la FFF :</a:t>
            </a:r>
          </a:p>
          <a:p>
            <a:pPr marL="64008" indent="0" algn="just">
              <a:buNone/>
            </a:pPr>
            <a:r>
              <a:rPr lang="fr-FR" sz="1400" dirty="0"/>
              <a:t>L’UNAF t’accompagne tout au long de ton parcours !</a:t>
            </a:r>
          </a:p>
          <a:p>
            <a:pPr marL="64008" indent="0" algn="just">
              <a:buNone/>
            </a:pPr>
            <a:endParaRPr lang="fr-FR" sz="1400" dirty="0"/>
          </a:p>
          <a:p>
            <a:pPr algn="just"/>
            <a:endParaRPr lang="fr-FR" sz="1050" dirty="0"/>
          </a:p>
          <a:p>
            <a:pPr algn="just"/>
            <a:r>
              <a:rPr lang="fr-FR" sz="2000" b="1" dirty="0"/>
              <a:t>Pour les filles et les garçons :</a:t>
            </a:r>
          </a:p>
          <a:p>
            <a:pPr marL="64008" indent="0" algn="just">
              <a:buNone/>
            </a:pPr>
            <a:r>
              <a:rPr lang="fr-FR" sz="1400" dirty="0"/>
              <a:t>L’UNAF soutient la féminisation de l’arbitrage !</a:t>
            </a:r>
          </a:p>
          <a:p>
            <a:pPr marL="64008" indent="0" algn="just">
              <a:buNone/>
            </a:pPr>
            <a:endParaRPr lang="fr-FR" sz="1400" dirty="0"/>
          </a:p>
          <a:p>
            <a:pPr marL="64008" indent="0" algn="just">
              <a:buNone/>
            </a:pPr>
            <a:endParaRPr lang="fr-FR" sz="1050" dirty="0"/>
          </a:p>
          <a:p>
            <a:pPr algn="just"/>
            <a:r>
              <a:rPr lang="fr-FR" sz="2000" b="1" dirty="0"/>
              <a:t>Mais aussi pour les parents et les référent(e)s arbitres de club :</a:t>
            </a:r>
          </a:p>
          <a:p>
            <a:pPr marL="64008" indent="0" algn="just">
              <a:buNone/>
            </a:pPr>
            <a:r>
              <a:rPr lang="fr-FR" sz="1400" dirty="0"/>
              <a:t>L’UNAF compte de nombreux sympathisant(e)s. Ils/elles participent aux animations et rencontres.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3A5FF1-3D69-9695-97C4-9B16539FDE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7686" y="5508972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Aucune description de photo disponible.">
            <a:extLst>
              <a:ext uri="{FF2B5EF4-FFF2-40B4-BE49-F238E27FC236}">
                <a16:creationId xmlns:a16="http://schemas.microsoft.com/office/drawing/2014/main" id="{CB159336-20B7-58A6-1281-69A3C31A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08" y="404664"/>
            <a:ext cx="295080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1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66">
        <p14:prism/>
      </p:transition>
    </mc:Choice>
    <mc:Fallback xmlns="">
      <p:transition spd="slow" advTm="195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35F6F7-4979-F715-F88B-856E2935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775"/>
            <a:ext cx="8229600" cy="1104106"/>
          </a:xfrm>
        </p:spPr>
        <p:txBody>
          <a:bodyPr/>
          <a:lstStyle/>
          <a:p>
            <a:r>
              <a:rPr lang="fr-FR" dirty="0"/>
              <a:t>                             JURIDIQUE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198610-431A-09F4-A9F4-47857913FA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Votre logo ici</a:t>
            </a:r>
          </a:p>
        </p:txBody>
      </p:sp>
      <p:pic>
        <p:nvPicPr>
          <p:cNvPr id="15362" name="Picture 2" descr="Aucune description de photo disponible.">
            <a:extLst>
              <a:ext uri="{FF2B5EF4-FFF2-40B4-BE49-F238E27FC236}">
                <a16:creationId xmlns:a16="http://schemas.microsoft.com/office/drawing/2014/main" id="{5F018F9B-8BA5-7109-7C7D-B4EC868F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98" y="1196752"/>
            <a:ext cx="3771874" cy="5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7E0948-3DCF-7412-DBC9-ADC649E4FC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5775"/>
            <a:ext cx="16567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1B17E5-1784-078C-9115-CB06B74AF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193">
            <a:off x="728000" y="2105591"/>
            <a:ext cx="1579718" cy="11718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44777B-DB0F-4A01-2D84-07CC60310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593">
            <a:off x="7117115" y="2844946"/>
            <a:ext cx="1646491" cy="16031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4905F5-29DB-6E73-4B13-0E51770D5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324">
            <a:off x="779662" y="4764668"/>
            <a:ext cx="1541444" cy="15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8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2.9|0.9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6.2|5.6|4.2|4.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|4.1|4.5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|1.1|1.1|1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1.8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1.3|1.4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re_commerciale_prsentation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6d93d202-47fc-4405-873a-cab67cc5f1b2">english</DirectSourceMarket>
    <ApprovalStatus xmlns="6d93d202-47fc-4405-873a-cab67cc5f1b2">In Progress</ApprovalStatus>
    <MarketSpecific xmlns="6d93d202-47fc-4405-873a-cab67cc5f1b2" xsi:nil="true"/>
    <PrimaryImageGen xmlns="6d93d202-47fc-4405-873a-cab67cc5f1b2">true</PrimaryImageGen>
    <ThumbnailAssetId xmlns="6d93d202-47fc-4405-873a-cab67cc5f1b2" xsi:nil="true"/>
    <NumericId xmlns="6d93d202-47fc-4405-873a-cab67cc5f1b2">-1</NumericId>
    <TPFriendlyName xmlns="6d93d202-47fc-4405-873a-cab67cc5f1b2">Sales proposal presentation</TPFriendlyName>
    <BusinessGroup xmlns="6d93d202-47fc-4405-873a-cab67cc5f1b2" xsi:nil="true"/>
    <APEditor xmlns="6d93d202-47fc-4405-873a-cab67cc5f1b2">
      <UserInfo>
        <DisplayName>REDMOND\v-luannv</DisplayName>
        <AccountId>106</AccountId>
        <AccountType/>
      </UserInfo>
    </APEditor>
    <SourceTitle xmlns="6d93d202-47fc-4405-873a-cab67cc5f1b2">Sales proposal presentation</SourceTitle>
    <OpenTemplate xmlns="6d93d202-47fc-4405-873a-cab67cc5f1b2">true</OpenTemplate>
    <UALocComments xmlns="6d93d202-47fc-4405-873a-cab67cc5f1b2" xsi:nil="true"/>
    <ParentAssetId xmlns="6d93d202-47fc-4405-873a-cab67cc5f1b2" xsi:nil="true"/>
    <IntlLangReviewDate xmlns="6d93d202-47fc-4405-873a-cab67cc5f1b2" xsi:nil="true"/>
    <PublishStatusLookup xmlns="6d93d202-47fc-4405-873a-cab67cc5f1b2">
      <Value>86308</Value>
      <Value>460690</Value>
    </PublishStatusLookup>
    <MachineTranslated xmlns="6d93d202-47fc-4405-873a-cab67cc5f1b2" xsi:nil="true"/>
    <OriginalSourceMarket xmlns="6d93d202-47fc-4405-873a-cab67cc5f1b2">english</OriginalSourceMarket>
    <TPInstallLocation xmlns="6d93d202-47fc-4405-873a-cab67cc5f1b2">{My Templates}</TPInstallLocation>
    <APDescription xmlns="6d93d202-47fc-4405-873a-cab67cc5f1b2" xsi:nil="true"/>
    <ClipArtFilename xmlns="6d93d202-47fc-4405-873a-cab67cc5f1b2" xsi:nil="true"/>
    <ContentItem xmlns="6d93d202-47fc-4405-873a-cab67cc5f1b2" xsi:nil="true"/>
    <APAuthor xmlns="6d93d202-47fc-4405-873a-cab67cc5f1b2">
      <UserInfo>
        <DisplayName>REDMOND\cynvey</DisplayName>
        <AccountId>269</AccountId>
        <AccountType/>
      </UserInfo>
    </APAuthor>
    <TPAppVersion xmlns="6d93d202-47fc-4405-873a-cab67cc5f1b2">12</TPAppVersion>
    <TPCommandLine xmlns="6d93d202-47fc-4405-873a-cab67cc5f1b2">{PP} /n {FilePath}</TPCommandLine>
    <EditorialStatus xmlns="6d93d202-47fc-4405-873a-cab67cc5f1b2" xsi:nil="true"/>
    <PublishTargets xmlns="6d93d202-47fc-4405-873a-cab67cc5f1b2">OfficeOnline</PublishTargets>
    <TPLaunchHelpLinkType xmlns="6d93d202-47fc-4405-873a-cab67cc5f1b2">Template</TPLaunchHelpLinkType>
    <LastModifiedDateTime xmlns="6d93d202-47fc-4405-873a-cab67cc5f1b2" xsi:nil="true"/>
    <TimesCloned xmlns="6d93d202-47fc-4405-873a-cab67cc5f1b2" xsi:nil="true"/>
    <LastHandOff xmlns="6d93d202-47fc-4405-873a-cab67cc5f1b2" xsi:nil="true"/>
    <AssetStart xmlns="6d93d202-47fc-4405-873a-cab67cc5f1b2">2009-06-17T21:47:29+00:00</AssetStart>
    <Provider xmlns="6d93d202-47fc-4405-873a-cab67cc5f1b2">EY006220130</Provider>
    <AcquiredFrom xmlns="6d93d202-47fc-4405-873a-cab67cc5f1b2" xsi:nil="true"/>
    <TPClientViewer xmlns="6d93d202-47fc-4405-873a-cab67cc5f1b2">Microsoft Office PowerPoint</TPClientViewer>
    <ArtSampleDocs xmlns="6d93d202-47fc-4405-873a-cab67cc5f1b2" xsi:nil="true"/>
    <UACurrentWords xmlns="6d93d202-47fc-4405-873a-cab67cc5f1b2">0</UACurrentWords>
    <UALocRecommendation xmlns="6d93d202-47fc-4405-873a-cab67cc5f1b2">Localize</UALocRecommendation>
    <IsDeleted xmlns="6d93d202-47fc-4405-873a-cab67cc5f1b2">false</IsDeleted>
    <ShowIn xmlns="6d93d202-47fc-4405-873a-cab67cc5f1b2" xsi:nil="true"/>
    <UANotes xmlns="6d93d202-47fc-4405-873a-cab67cc5f1b2" xsi:nil="true"/>
    <VoteCount xmlns="6d93d202-47fc-4405-873a-cab67cc5f1b2" xsi:nil="true"/>
    <TemplateStatus xmlns="6d93d202-47fc-4405-873a-cab67cc5f1b2" xsi:nil="true"/>
    <CSXHash xmlns="6d93d202-47fc-4405-873a-cab67cc5f1b2" xsi:nil="true"/>
    <AssetExpire xmlns="6d93d202-47fc-4405-873a-cab67cc5f1b2">2100-01-01T00:00:00+00:00</AssetExpire>
    <CSXSubmissionMarket xmlns="6d93d202-47fc-4405-873a-cab67cc5f1b2" xsi:nil="true"/>
    <DSATActionTaken xmlns="6d93d202-47fc-4405-873a-cab67cc5f1b2" xsi:nil="true"/>
    <TPExecutable xmlns="6d93d202-47fc-4405-873a-cab67cc5f1b2" xsi:nil="true"/>
    <SubmitterId xmlns="6d93d202-47fc-4405-873a-cab67cc5f1b2" xsi:nil="true"/>
    <AssetType xmlns="6d93d202-47fc-4405-873a-cab67cc5f1b2">TP</AssetType>
    <ApprovalLog xmlns="6d93d202-47fc-4405-873a-cab67cc5f1b2" xsi:nil="true"/>
    <CSXUpdate xmlns="6d93d202-47fc-4405-873a-cab67cc5f1b2">false</CSXUpdate>
    <BugNumber xmlns="6d93d202-47fc-4405-873a-cab67cc5f1b2" xsi:nil="true"/>
    <CSXSubmissionDate xmlns="6d93d202-47fc-4405-873a-cab67cc5f1b2" xsi:nil="true"/>
    <Milestone xmlns="6d93d202-47fc-4405-873a-cab67cc5f1b2" xsi:nil="true"/>
    <OriginAsset xmlns="6d93d202-47fc-4405-873a-cab67cc5f1b2" xsi:nil="true"/>
    <TPComponent xmlns="6d93d202-47fc-4405-873a-cab67cc5f1b2">PPTFiles</TPComponent>
    <AssetId xmlns="6d93d202-47fc-4405-873a-cab67cc5f1b2">TP010220213</AssetId>
    <TPApplication xmlns="6d93d202-47fc-4405-873a-cab67cc5f1b2">PowerPoint</TPApplication>
    <TPLaunchHelpLink xmlns="6d93d202-47fc-4405-873a-cab67cc5f1b2" xsi:nil="true"/>
    <IntlLocPriority xmlns="6d93d202-47fc-4405-873a-cab67cc5f1b2" xsi:nil="true"/>
    <PlannedPubDate xmlns="6d93d202-47fc-4405-873a-cab67cc5f1b2" xsi:nil="true"/>
    <HandoffToMSDN xmlns="6d93d202-47fc-4405-873a-cab67cc5f1b2" xsi:nil="true"/>
    <CrawlForDependencies xmlns="6d93d202-47fc-4405-873a-cab67cc5f1b2">false</CrawlForDependencies>
    <IntlLangReviewer xmlns="6d93d202-47fc-4405-873a-cab67cc5f1b2" xsi:nil="true"/>
    <TrustLevel xmlns="6d93d202-47fc-4405-873a-cab67cc5f1b2">1 Microsoft Managed Content</TrustLevel>
    <IsSearchable xmlns="6d93d202-47fc-4405-873a-cab67cc5f1b2">false</IsSearchable>
    <TPNamespace xmlns="6d93d202-47fc-4405-873a-cab67cc5f1b2">POWERPNT</TPNamespace>
    <Markets xmlns="6d93d202-47fc-4405-873a-cab67cc5f1b2"/>
    <AverageRating xmlns="6d93d202-47fc-4405-873a-cab67cc5f1b2" xsi:nil="true"/>
    <UAProjectedTotalWords xmlns="6d93d202-47fc-4405-873a-cab67cc5f1b2" xsi:nil="true"/>
    <IntlLangReview xmlns="6d93d202-47fc-4405-873a-cab67cc5f1b2" xsi:nil="true"/>
    <OutputCachingOn xmlns="6d93d202-47fc-4405-873a-cab67cc5f1b2">false</OutputCachingOn>
    <Component xmlns="64acb2c5-0a2b-4bda-bd34-58e36cbb80d2" xsi:nil="true"/>
    <LastPublishResultLookup xmlns="6d93d202-47fc-4405-873a-cab67cc5f1b2" xsi:nil="true"/>
    <Description0 xmlns="64acb2c5-0a2b-4bda-bd34-58e36cbb80d2" xsi:nil="true"/>
    <Downloads xmlns="6d93d202-47fc-4405-873a-cab67cc5f1b2">0</Downloads>
    <EditorialTags xmlns="6d93d202-47fc-4405-873a-cab67cc5f1b2" xsi:nil="true"/>
    <Manager xmlns="6d93d202-47fc-4405-873a-cab67cc5f1b2" xsi:nil="true"/>
    <OOCacheId xmlns="6d93d202-47fc-4405-873a-cab67cc5f1b2" xsi:nil="true"/>
    <PolicheckWords xmlns="6d93d202-47fc-4405-873a-cab67cc5f1b2" xsi:nil="true"/>
    <FriendlyTitle xmlns="6d93d202-47fc-4405-873a-cab67cc5f1b2" xsi:nil="true"/>
    <Providers xmlns="6d93d202-47fc-4405-873a-cab67cc5f1b2" xsi:nil="true"/>
    <TemplateTemplateType xmlns="6d93d202-47fc-4405-873a-cab67cc5f1b2">PowerPoint 12 Default</TemplateTemplateType>
    <LegacyData xmlns="6d93d202-47fc-4405-873a-cab67cc5f1b2" xsi:nil="true"/>
    <LocManualTestRequired xmlns="6d93d202-47fc-4405-873a-cab67cc5f1b2" xsi:nil="true"/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66896</LocLastLocAttemptVersionLookup>
    <InternalTagsTaxHTField0 xmlns="6d93d202-47fc-4405-873a-cab67cc5f1b2">
      <Terms xmlns="http://schemas.microsoft.com/office/infopath/2007/PartnerControls"/>
    </InternalTagsTaxHTField0>
    <LocProcessedForMarketsLookup xmlns="6d93d202-47fc-4405-873a-cab67cc5f1b2" xsi:nil="true"/>
    <LocRecommendedHandoff xmlns="6d93d202-47fc-4405-873a-cab67cc5f1b2" xsi:nil="true"/>
    <LocOverallPreviewStatusLookup xmlns="6d93d202-47fc-4405-873a-cab67cc5f1b2" xsi:nil="true"/>
    <LocOverallPublishStatusLookup xmlns="6d93d202-47fc-4405-873a-cab67cc5f1b2" xsi:nil="true"/>
    <LocProcessedForHandoffsLookup xmlns="6d93d202-47fc-4405-873a-cab67cc5f1b2" xsi:nil="true"/>
    <LocLastLocAttemptVersionTypeLookup xmlns="6d93d202-47fc-4405-873a-cab67cc5f1b2" xsi:nil="true"/>
    <LocOverallHandbackStatusLookup xmlns="6d93d202-47fc-4405-873a-cab67cc5f1b2" xsi:nil="true"/>
    <BlockPublish xmlns="6d93d202-47fc-4405-873a-cab67cc5f1b2" xsi:nil="true"/>
    <LocComments xmlns="6d93d202-47fc-4405-873a-cab67cc5f1b2" xsi:nil="true"/>
    <TaxCatchAll xmlns="6d93d202-47fc-4405-873a-cab67cc5f1b2"/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OverallLocStatusLookup xmlns="6d93d202-47fc-4405-873a-cab67cc5f1b2" xsi:nil="true"/>
    <LocPublishedLinkedAssetsLookup xmlns="6d93d202-47fc-4405-873a-cab67cc5f1b2" xsi:nil="true"/>
    <LocNewPublishedVersionLookup xmlns="6d93d202-47fc-4405-873a-cab67cc5f1b2" xsi:nil="true"/>
    <LocPublishedDependentAssetsLookup xmlns="6d93d202-47fc-4405-873a-cab67cc5f1b2" xsi:nil="true"/>
    <OriginalRelease xmlns="6d93d202-47fc-4405-873a-cab67cc5f1b2">14</OriginalRelease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64F8BAB7-2C14-41BE-B6A2-CACF897F7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16CD6-ED49-4850-B6F5-4871C8873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215E2-ABEC-4B90-A5DD-B6CD1C3B728A}">
  <ds:schemaRefs>
    <ds:schemaRef ds:uri="64acb2c5-0a2b-4bda-bd34-58e36cbb80d2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d93d202-47fc-4405-873a-cab67cc5f1b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Offre_commerciale_prsentation</Template>
  <TotalTime>0</TotalTime>
  <Words>889</Words>
  <Application>Microsoft Office PowerPoint</Application>
  <PresentationFormat>Affichage à l'écran (4:3)</PresentationFormat>
  <Paragraphs>236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Comic Sans MS</vt:lpstr>
      <vt:lpstr>Times New Roman</vt:lpstr>
      <vt:lpstr>Verdana</vt:lpstr>
      <vt:lpstr>Wingdings</vt:lpstr>
      <vt:lpstr>Wingdings 2</vt:lpstr>
      <vt:lpstr>Offre_commerciale_prsentation</vt:lpstr>
      <vt:lpstr>Union Nationale des Arbitres de Football</vt:lpstr>
      <vt:lpstr>Présentation PowerPoint</vt:lpstr>
      <vt:lpstr>Présentation PowerPoint</vt:lpstr>
      <vt:lpstr>L’UNAF : comment adhérer ?</vt:lpstr>
      <vt:lpstr>Présentation PowerPoint</vt:lpstr>
      <vt:lpstr>L’UNAF : qu’est-ce que c’est ?</vt:lpstr>
      <vt:lpstr>L’UNAF : A quoi ça sert ?</vt:lpstr>
      <vt:lpstr>L’UNAF : c’est pour qui ?</vt:lpstr>
      <vt:lpstr>                             JURIDIQUE </vt:lpstr>
      <vt:lpstr>L’UNAF : c’est aussi…</vt:lpstr>
      <vt:lpstr>L’UNAF : j’aime le foot !</vt:lpstr>
      <vt:lpstr>L’UNAF : pour échanger…</vt:lpstr>
      <vt:lpstr>Ton président UNAF 36 et quelques membres de UNAF36……</vt:lpstr>
      <vt:lpstr>L’UNAF : comment nous suivre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2021-03-01T13:37:56Z</dcterms:created>
  <dcterms:modified xsi:type="dcterms:W3CDTF">2024-06-22T06:21:30Z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0</vt:i4>
  </property>
  <property fmtid="{D5CDD505-2E9C-101B-9397-08002B2CF9AE}" pid="6" name="Applications">
    <vt:lpwstr>67;#Template 12;#53;#PowerPoint 12;#407;#PowerPoint 14</vt:lpwstr>
  </property>
  <property fmtid="{D5CDD505-2E9C-101B-9397-08002B2CF9AE}" pid="7" name="PolicheckCounter">
    <vt:i4>0</vt:i4>
  </property>
  <property fmtid="{D5CDD505-2E9C-101B-9397-08002B2CF9AE}" pid="8" name="APTrustLevel">
    <vt:r8>1</vt:r8>
  </property>
  <property fmtid="{D5CDD505-2E9C-101B-9397-08002B2CF9AE}" pid="9" name="Order">
    <vt:r8>6573800</vt:r8>
  </property>
</Properties>
</file>